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26" r:id="rId2"/>
    <p:sldId id="429" r:id="rId3"/>
    <p:sldId id="431" r:id="rId4"/>
    <p:sldId id="427" r:id="rId5"/>
    <p:sldId id="430" r:id="rId6"/>
    <p:sldId id="428" r:id="rId7"/>
    <p:sldId id="432" r:id="rId8"/>
    <p:sldId id="433" r:id="rId9"/>
    <p:sldId id="434" r:id="rId10"/>
    <p:sldId id="435" r:id="rId11"/>
    <p:sldId id="436" r:id="rId12"/>
    <p:sldId id="437" r:id="rId13"/>
    <p:sldId id="440" r:id="rId14"/>
    <p:sldId id="441" r:id="rId15"/>
    <p:sldId id="425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9933"/>
    <a:srgbClr val="0099FF"/>
    <a:srgbClr val="66CCFF"/>
    <a:srgbClr val="336BAF"/>
    <a:srgbClr val="3270A4"/>
    <a:srgbClr val="4B76CD"/>
    <a:srgbClr val="B2B2B2"/>
    <a:srgbClr val="00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8" autoAdjust="0"/>
    <p:restoredTop sz="94679" autoAdjust="0"/>
  </p:normalViewPr>
  <p:slideViewPr>
    <p:cSldViewPr>
      <p:cViewPr varScale="1">
        <p:scale>
          <a:sx n="71" d="100"/>
          <a:sy n="71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KS</a:t>
            </a:r>
            <a:r>
              <a:rPr lang="en-US" baseline="0" dirty="0"/>
              <a:t> No. Individuals </a:t>
            </a:r>
            <a:r>
              <a:rPr lang="en-US" baseline="0" dirty="0" smtClean="0"/>
              <a:t>in IPS </a:t>
            </a:r>
            <a:r>
              <a:rPr lang="en-US" baseline="0" dirty="0"/>
              <a:t>Service and % CE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No. Served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Sheet1!$B$1:$G$1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Sheet1!$B$2:$G$2</c:f>
              <c:numCache>
                <c:formatCode>General</c:formatCode>
                <c:ptCount val="6"/>
                <c:pt idx="0">
                  <c:v>1175</c:v>
                </c:pt>
                <c:pt idx="1">
                  <c:v>1250</c:v>
                </c:pt>
                <c:pt idx="2">
                  <c:v>1220</c:v>
                </c:pt>
                <c:pt idx="3">
                  <c:v>960</c:v>
                </c:pt>
                <c:pt idx="4">
                  <c:v>871</c:v>
                </c:pt>
                <c:pt idx="5">
                  <c:v>829</c:v>
                </c:pt>
              </c:numCache>
            </c:numRef>
          </c:val>
        </c:ser>
        <c:dLbls/>
        <c:axId val="110765184"/>
        <c:axId val="110766720"/>
      </c:barChart>
      <c:lineChart>
        <c:grouping val="standard"/>
        <c:ser>
          <c:idx val="1"/>
          <c:order val="1"/>
          <c:tx>
            <c:strRef>
              <c:f>Sheet1!$A$3</c:f>
              <c:strCache>
                <c:ptCount val="1"/>
                <c:pt idx="0">
                  <c:v>% CE </c:v>
                </c:pt>
              </c:strCache>
            </c:strRef>
          </c:tx>
          <c:marker>
            <c:symbol val="none"/>
          </c:marker>
          <c:cat>
            <c:numRef>
              <c:f>Sheet1!$B$1:$G$1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Sheet1!$B$3:$G$3</c:f>
              <c:numCache>
                <c:formatCode>0.0%</c:formatCode>
                <c:ptCount val="6"/>
                <c:pt idx="0">
                  <c:v>0.46</c:v>
                </c:pt>
                <c:pt idx="1">
                  <c:v>0.4</c:v>
                </c:pt>
                <c:pt idx="2">
                  <c:v>0.39000000000000007</c:v>
                </c:pt>
                <c:pt idx="3">
                  <c:v>0.41000000000000003</c:v>
                </c:pt>
                <c:pt idx="4">
                  <c:v>0.43000000000000005</c:v>
                </c:pt>
                <c:pt idx="5">
                  <c:v>0.41000000000000003</c:v>
                </c:pt>
              </c:numCache>
            </c:numRef>
          </c:val>
        </c:ser>
        <c:dLbls/>
        <c:marker val="1"/>
        <c:axId val="110778240"/>
        <c:axId val="110776704"/>
      </c:lineChart>
      <c:catAx>
        <c:axId val="110765184"/>
        <c:scaling>
          <c:orientation val="minMax"/>
        </c:scaling>
        <c:axPos val="b"/>
        <c:numFmt formatCode="General" sourceLinked="1"/>
        <c:tickLblPos val="nextTo"/>
        <c:crossAx val="110766720"/>
        <c:crosses val="autoZero"/>
        <c:auto val="1"/>
        <c:lblAlgn val="ctr"/>
        <c:lblOffset val="100"/>
      </c:catAx>
      <c:valAx>
        <c:axId val="110766720"/>
        <c:scaling>
          <c:orientation val="minMax"/>
        </c:scaling>
        <c:axPos val="l"/>
        <c:majorGridlines/>
        <c:numFmt formatCode="General" sourceLinked="1"/>
        <c:tickLblPos val="nextTo"/>
        <c:crossAx val="110765184"/>
        <c:crosses val="autoZero"/>
        <c:crossBetween val="between"/>
      </c:valAx>
      <c:valAx>
        <c:axId val="110776704"/>
        <c:scaling>
          <c:orientation val="minMax"/>
        </c:scaling>
        <c:axPos val="r"/>
        <c:numFmt formatCode="0.0%" sourceLinked="1"/>
        <c:tickLblPos val="nextTo"/>
        <c:crossAx val="110778240"/>
        <c:crosses val="max"/>
        <c:crossBetween val="between"/>
      </c:valAx>
      <c:catAx>
        <c:axId val="110778240"/>
        <c:scaling>
          <c:orientation val="minMax"/>
        </c:scaling>
        <c:delete val="1"/>
        <c:axPos val="b"/>
        <c:numFmt formatCode="General" sourceLinked="1"/>
        <c:tickLblPos val="none"/>
        <c:crossAx val="110776704"/>
        <c:crosses val="autoZero"/>
        <c:auto val="1"/>
        <c:lblAlgn val="ctr"/>
        <c:lblOffset val="100"/>
      </c:catAx>
    </c:plotArea>
    <c:legend>
      <c:legendPos val="r"/>
    </c:legend>
    <c:plotVisOnly val="1"/>
    <c:dispBlanksAs val="gap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72D2FD9-7710-4605-819E-0DBC8CFF65A7}" type="datetimeFigureOut">
              <a:rPr lang="en-US"/>
              <a:pPr>
                <a:defRPr/>
              </a:pPr>
              <a:t>7/23/2014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1D5422F-80CB-4112-8C01-DF15EB2949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603C5ED-6E41-4786-806F-CCF9920F9B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F5C757-9039-4250-AC50-4CCF312E1079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mtClean="0"/>
              <a:t>Kick-off training presentation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5EA878-4F44-45F4-97AF-431427D2E6C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9B8255-3F0C-4ACF-B82D-5C2233F10D5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smtClean="0"/>
              <a:t>	Bond, G. R., &amp; Jones, A. (2005). Supported employment. In R. E. Drake &amp; M. R. Merrens &amp; D. David Lynde (Eds.), </a:t>
            </a:r>
            <a:r>
              <a:rPr lang="en-US" altLang="en-US" u="sng" smtClean="0"/>
              <a:t>Evidence-based mental health practice: A textbook</a:t>
            </a:r>
            <a:r>
              <a:rPr lang="en-US" altLang="en-US" smtClean="0"/>
              <a:t>.: WW Norton &amp; Company.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BD9644-5EF1-4527-89B5-29114FB32DF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solidFill>
            <a:srgbClr val="FFFFFF"/>
          </a:solidFill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en-US" sz="1400" smtClean="0">
                <a:latin typeface="Times New Roman" pitchFamily="18" charset="0"/>
              </a:rPr>
              <a:t>Large mean effect size: </a:t>
            </a:r>
            <a:r>
              <a:rPr lang="en-US" altLang="en-US" sz="1400" u="sng" smtClean="0">
                <a:latin typeface="Times New Roman" pitchFamily="18" charset="0"/>
              </a:rPr>
              <a:t>d</a:t>
            </a:r>
            <a:r>
              <a:rPr lang="en-US" altLang="en-US" sz="1400" smtClean="0">
                <a:latin typeface="Times New Roman" pitchFamily="18" charset="0"/>
              </a:rPr>
              <a:t> = .83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2BD81E-08B8-4CC0-8699-AFA11F0B502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163" tIns="46583" rIns="93163" bIns="4658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73C21-1D4B-4A6C-B02F-96C876A48C6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kusighorzRE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04800"/>
            <a:ext cx="2413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400800" cy="2895600"/>
          </a:xfrm>
        </p:spPr>
        <p:txBody>
          <a:bodyPr/>
          <a:lstStyle>
            <a:lvl1pPr marL="0" indent="0" algn="ctr">
              <a:buFontTx/>
              <a:buNone/>
              <a:defRPr b="1">
                <a:solidFill>
                  <a:srgbClr val="E7E58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C497A3D-0291-45CB-9C88-DA3F502EBD04}" type="datetime1">
              <a:rPr lang="en-US"/>
              <a:pPr>
                <a:defRPr/>
              </a:pPr>
              <a:t>7/23/2014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72E4BC-E567-4194-9DEA-BE4FFF008F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67E75-28C9-4159-89F0-6A72CA2AAD47}" type="datetime1">
              <a:rPr lang="en-US"/>
              <a:pPr>
                <a:defRPr/>
              </a:pPr>
              <a:t>7/23/2014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857709-C4E4-468E-B8CC-A243427B274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152400"/>
            <a:ext cx="16954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152400"/>
            <a:ext cx="49339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C4B48-869A-448C-9CDF-654330F398B5}" type="datetime1">
              <a:rPr lang="en-US"/>
              <a:pPr>
                <a:defRPr/>
              </a:pPr>
              <a:t>7/23/2014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48122-EC74-4080-800D-891B728FD7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F7AC5-9908-4BBE-8A56-9F0FF951A3DA}" type="datetime1">
              <a:rPr lang="en-US"/>
              <a:pPr>
                <a:defRPr/>
              </a:pPr>
              <a:t>7/23/2014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23334-3E2E-4987-99B3-E9C734D3FA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A5106-42C6-4D44-9C6B-EA09E88841B6}" type="datetime1">
              <a:rPr lang="en-US"/>
              <a:pPr>
                <a:defRPr/>
              </a:pPr>
              <a:t>7/23/2014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DE446-9847-48ED-9727-BB96FBDEB6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143000"/>
            <a:ext cx="3276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143000"/>
            <a:ext cx="3276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9F67-1B8E-4BFA-9FB0-645B8F98948E}" type="datetime1">
              <a:rPr lang="en-US"/>
              <a:pPr>
                <a:defRPr/>
              </a:pPr>
              <a:t>7/23/2014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77BBC3-1780-4A7F-BF38-3211D124E2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69194-D13E-4A8A-B5A5-AD466991FA7B}" type="datetime1">
              <a:rPr lang="en-US"/>
              <a:pPr>
                <a:defRPr/>
              </a:pPr>
              <a:t>7/23/2014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265586-EF6E-4214-B7A2-1315BD5DCF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0493E-CFEE-467A-8FAC-51E68EA25D81}" type="datetime1">
              <a:rPr lang="en-US"/>
              <a:pPr>
                <a:defRPr/>
              </a:pPr>
              <a:t>7/23/2014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51F1EB-7552-43F8-9A15-E7434BBCB8B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06ADC-0051-4008-AEAE-9A238271E046}" type="datetime1">
              <a:rPr lang="en-US"/>
              <a:pPr>
                <a:defRPr/>
              </a:pPr>
              <a:t>7/23/2014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6466D-D59C-47C8-ADC5-E5DBAA24D4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C785E-9B83-49EE-B4E2-389C7F35C27F}" type="datetime1">
              <a:rPr lang="en-US"/>
              <a:pPr>
                <a:defRPr/>
              </a:pPr>
              <a:t>7/23/2014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3587-302D-4665-BE23-88E2E41E0F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EDC77-D4D9-41EC-9FD5-C96259FEF853}" type="datetime1">
              <a:rPr lang="en-US"/>
              <a:pPr>
                <a:defRPr/>
              </a:pPr>
              <a:t>7/23/2014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EEB734-F154-4E2C-856F-57F4965422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52400"/>
            <a:ext cx="6781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7400" y="1143000"/>
            <a:ext cx="6705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81200" y="6384925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9185D7-7466-40AD-8895-8B7464B1EAF7}" type="datetime1">
              <a:rPr lang="en-US"/>
              <a:pPr>
                <a:defRPr/>
              </a:pPr>
              <a:t>7/23/2014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384925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384925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2"/>
                </a:solidFill>
              </a:defRPr>
            </a:lvl1pPr>
          </a:lstStyle>
          <a:p>
            <a:fld id="{1B6C6E55-BB4F-47CF-B678-AE7159BB0DDB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8" descr="100563preview"/>
          <p:cNvPicPr>
            <a:picLocks noChangeAspect="1" noChangeArrowheads="1"/>
          </p:cNvPicPr>
          <p:nvPr/>
        </p:nvPicPr>
        <p:blipFill>
          <a:blip r:embed="rId13" cstate="print"/>
          <a:srcRect l="31357" t="6667" r="31409"/>
          <a:stretch>
            <a:fillRect/>
          </a:stretch>
        </p:blipFill>
        <p:spPr bwMode="auto">
          <a:xfrm>
            <a:off x="0" y="0"/>
            <a:ext cx="1828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 descr="KUsigvertREV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5562600"/>
            <a:ext cx="14478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</p:sldLayoutIdLst>
  <p:transition>
    <p:random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rgbClr val="284B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rgbClr val="335FB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2B2B2"/>
        </a:buClr>
        <a:buFont typeface="Arial" charset="0"/>
        <a:buChar char="»"/>
        <a:defRPr sz="2200">
          <a:solidFill>
            <a:srgbClr val="41414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2B2B2"/>
        </a:buClr>
        <a:buChar char="•"/>
        <a:defRPr sz="2000">
          <a:solidFill>
            <a:srgbClr val="41414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2B2B2"/>
        </a:buClr>
        <a:buFont typeface="Arial" charset="0"/>
        <a:buChar char="»"/>
        <a:defRPr>
          <a:solidFill>
            <a:srgbClr val="41414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Char char="•"/>
        <a:defRPr>
          <a:solidFill>
            <a:srgbClr val="41414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8001000" cy="2514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IPS: Individual Placement and Support Model of Supported Employment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667000"/>
          </a:xfrm>
        </p:spPr>
        <p:txBody>
          <a:bodyPr/>
          <a:lstStyle/>
          <a:p>
            <a:endParaRPr lang="en-US" altLang="en-US" sz="4000" smtClean="0"/>
          </a:p>
          <a:p>
            <a:r>
              <a:rPr lang="en-US" altLang="en-US" sz="4000" smtClean="0"/>
              <a:t>AN EVIDENCE-BASED PRACTICE</a:t>
            </a:r>
          </a:p>
          <a:p>
            <a:endParaRPr lang="en-US" altLang="en-US" sz="40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Job Development Process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Initial call is to introduce the ES to the employer and request a return appointment.</a:t>
            </a:r>
          </a:p>
          <a:p>
            <a:endParaRPr lang="en-US" altLang="en-US" smtClean="0"/>
          </a:p>
          <a:p>
            <a:r>
              <a:rPr lang="en-US" altLang="en-US" smtClean="0"/>
              <a:t>The 2</a:t>
            </a:r>
            <a:r>
              <a:rPr lang="en-US" altLang="en-US" baseline="30000" smtClean="0"/>
              <a:t>nd</a:t>
            </a:r>
            <a:r>
              <a:rPr lang="en-US" altLang="en-US" smtClean="0"/>
              <a:t> call is to learn about the employer’s business and hiring needs AND to explain the potential services the ES can provide to help create a successful employee</a:t>
            </a:r>
          </a:p>
          <a:p>
            <a:endParaRPr lang="en-US" altLang="en-US" smtClean="0"/>
          </a:p>
          <a:p>
            <a:r>
              <a:rPr lang="en-US" altLang="en-US" smtClean="0"/>
              <a:t>Third and subsequent calls are to obtain or give more information or suggest a possible job candidate</a:t>
            </a: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Current State of IPS Implementation in Kansas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  <a:p>
            <a:r>
              <a:rPr lang="en-US" altLang="en-US" smtClean="0"/>
              <a:t>Implementation started in 2000, KS one of three states to implement statewide</a:t>
            </a:r>
          </a:p>
          <a:p>
            <a:endParaRPr lang="en-US" altLang="en-US" smtClean="0"/>
          </a:p>
          <a:p>
            <a:r>
              <a:rPr lang="en-US" altLang="en-US" smtClean="0"/>
              <a:t>Currently, 17 out of 27 MHCs have implemented the IPS model</a:t>
            </a:r>
          </a:p>
          <a:p>
            <a:endParaRPr lang="en-US" altLang="en-US" smtClean="0"/>
          </a:p>
          <a:p>
            <a:r>
              <a:rPr lang="en-US" altLang="en-US" smtClean="0"/>
              <a:t>However, 5 MHCs have discontinued the IPS model</a:t>
            </a:r>
          </a:p>
          <a:p>
            <a:endParaRPr lang="en-US" altLang="en-US" smtClean="0"/>
          </a:p>
          <a:p>
            <a:r>
              <a:rPr lang="en-US" altLang="en-US" smtClean="0"/>
              <a:t>Twelve MHCs are actively providing IPS employment services</a:t>
            </a: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1981200" y="762000"/>
          <a:ext cx="69342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Current Challenges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smtClean="0"/>
              <a:t>Most executive directors indicate cost of  IPS service provision exceeds revenue generated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Medicaid does not pay for all IPS services (i.e., job development without client present).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Many individuals with SPMI do not have Medicaid as a payer source, thus CMHCs must rely only on Kansas Rehabilitation Services for funding</a:t>
            </a:r>
          </a:p>
          <a:p>
            <a:pPr marL="0" indent="0">
              <a:buFontTx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Challenges (Cont.)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981200" y="1905000"/>
            <a:ext cx="6908800" cy="4495800"/>
          </a:xfrm>
        </p:spPr>
        <p:txBody>
          <a:bodyPr/>
          <a:lstStyle/>
          <a:p>
            <a:r>
              <a:rPr lang="en-US" altLang="en-US" sz="2800" smtClean="0"/>
              <a:t>Confusion as to how MCOs will support IPS or employment services</a:t>
            </a:r>
          </a:p>
          <a:p>
            <a:endParaRPr lang="en-US" altLang="en-US" sz="2800" smtClean="0"/>
          </a:p>
          <a:p>
            <a:r>
              <a:rPr lang="en-US" altLang="en-US" sz="2800" smtClean="0"/>
              <a:t>More effective coordination between KDADS and KRS to optimize funding, services and implementation.</a:t>
            </a:r>
          </a:p>
          <a:p>
            <a:endParaRPr lang="en-US" altLang="en-US" sz="2800" smtClean="0"/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 algn="ctr"/>
        </p:spPr>
        <p:txBody>
          <a:bodyPr/>
          <a:lstStyle/>
          <a:p>
            <a:endParaRPr lang="en-US" altLang="en-US" smtClean="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 algn="ctr"/>
        </p:spPr>
        <p:txBody>
          <a:bodyPr/>
          <a:lstStyle/>
          <a:p>
            <a:fld id="{89F6F8D5-7A7A-435C-BF5D-3E0E0535920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Thank you!</a:t>
            </a:r>
          </a:p>
        </p:txBody>
      </p:sp>
      <p:pic>
        <p:nvPicPr>
          <p:cNvPr id="24581" name="Picture 9" descr="CD1234f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447800"/>
            <a:ext cx="7315200" cy="481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6781800" cy="8382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Evidence-Based Practice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828800"/>
            <a:ext cx="6781800" cy="4800600"/>
          </a:xfrm>
        </p:spPr>
        <p:txBody>
          <a:bodyPr/>
          <a:lstStyle/>
          <a:p>
            <a:r>
              <a:rPr lang="en-US" altLang="en-US" sz="3200" smtClean="0"/>
              <a:t>Program model validated by rigorous research (different investigators)</a:t>
            </a:r>
          </a:p>
          <a:p>
            <a:endParaRPr lang="en-US" altLang="en-US" sz="3200" smtClean="0"/>
          </a:p>
          <a:p>
            <a:r>
              <a:rPr lang="en-US" altLang="en-US" sz="3200" smtClean="0"/>
              <a:t>Has guidelines describing critical components</a:t>
            </a:r>
          </a:p>
          <a:p>
            <a:endParaRPr lang="en-US" altLang="en-US" sz="3200" smtClean="0"/>
          </a:p>
          <a:p>
            <a:r>
              <a:rPr lang="en-US" altLang="en-US" sz="3200" smtClean="0"/>
              <a:t>Has a treatment manual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6781800" cy="15240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Randomized Controlled Trials (RCTs) of Supported Employment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981200"/>
            <a:ext cx="6781800" cy="5334000"/>
          </a:xfrm>
        </p:spPr>
        <p:txBody>
          <a:bodyPr/>
          <a:lstStyle/>
          <a:p>
            <a:pPr>
              <a:defRPr/>
            </a:pPr>
            <a:r>
              <a:rPr lang="en-US" altLang="en-US" sz="2800" b="1" dirty="0" smtClean="0"/>
              <a:t>Strongest scientific design for evaluating whether a treatment works</a:t>
            </a:r>
          </a:p>
          <a:p>
            <a:pPr marL="0" indent="0">
              <a:buFontTx/>
              <a:buNone/>
              <a:defRPr/>
            </a:pPr>
            <a:r>
              <a:rPr lang="en-US" altLang="en-US" sz="2800" b="1" dirty="0" smtClean="0"/>
              <a:t>	Studies include: </a:t>
            </a:r>
          </a:p>
          <a:p>
            <a:pPr>
              <a:defRPr/>
            </a:pPr>
            <a:r>
              <a:rPr lang="en-US" altLang="en-US" sz="2800" b="1" dirty="0" smtClean="0"/>
              <a:t>17 RCT </a:t>
            </a:r>
            <a:r>
              <a:rPr lang="en-US" altLang="en-US" sz="2800" b="1" smtClean="0"/>
              <a:t>studies demonstrating the </a:t>
            </a:r>
            <a:r>
              <a:rPr lang="en-US" altLang="en-US" sz="2800" b="1" dirty="0" smtClean="0"/>
              <a:t>IPS supported employment model returns better competitive employment rates </a:t>
            </a:r>
            <a:r>
              <a:rPr lang="en-US" altLang="en-US" sz="2800" b="1" smtClean="0"/>
              <a:t>when implemented well.</a:t>
            </a:r>
            <a:endParaRPr lang="en-US" altLang="en-US" sz="2800" b="1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76200"/>
            <a:ext cx="6934200" cy="1828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Conclusions: Randomized Controlled Trials of Supported Employment</a:t>
            </a:r>
            <a:endParaRPr lang="en-US" sz="2800" dirty="0" smtClean="0"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2209800"/>
            <a:ext cx="65532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In 17 of 17 studies, SE had significantly better competitive employment outcomes than controls 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Mean across studies of consumers working competitively at some time:</a:t>
            </a:r>
          </a:p>
          <a:p>
            <a:pPr lvl="1">
              <a:lnSpc>
                <a:spcPct val="90000"/>
              </a:lnSpc>
            </a:pPr>
            <a:r>
              <a:rPr lang="en-US" altLang="en-US" sz="2800" smtClean="0"/>
              <a:t>60% for supported employment</a:t>
            </a:r>
          </a:p>
          <a:p>
            <a:pPr lvl="1">
              <a:lnSpc>
                <a:spcPct val="90000"/>
              </a:lnSpc>
            </a:pPr>
            <a:r>
              <a:rPr lang="en-US" altLang="en-US" sz="2800" smtClean="0"/>
              <a:t>22% for controls</a:t>
            </a:r>
          </a:p>
          <a:p>
            <a:pPr lvl="1" algn="ctr">
              <a:lnSpc>
                <a:spcPct val="70000"/>
              </a:lnSpc>
              <a:buFontTx/>
              <a:buNone/>
            </a:pPr>
            <a:endParaRPr lang="en-US" altLang="en-US" sz="2800" smtClean="0">
              <a:latin typeface="Times New Roman" pitchFamily="18" charset="0"/>
            </a:endParaRPr>
          </a:p>
          <a:p>
            <a:pPr lvl="1" algn="ctr">
              <a:lnSpc>
                <a:spcPct val="70000"/>
              </a:lnSpc>
              <a:buFontTx/>
              <a:buNone/>
            </a:pPr>
            <a:endParaRPr lang="en-US" alt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0" y="368300"/>
          <a:ext cx="8915400" cy="5969000"/>
        </p:xfrm>
        <a:graphic>
          <a:graphicData uri="http://schemas.openxmlformats.org/presentationml/2006/ole">
            <p:oleObj spid="_x0000_s13314" name="Worksheet" r:id="rId3" imgW="16254984" imgH="10884408" progId="Excel.Sheet.8">
              <p:embed/>
            </p:oleObj>
          </a:graphicData>
        </a:graphic>
      </p:graphicFrame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Current State of IPS Implementation in Kansas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Implementation started in 2000, KS one of three states to implement statewide</a:t>
            </a:r>
          </a:p>
          <a:p>
            <a:endParaRPr lang="en-US" altLang="en-US" smtClean="0"/>
          </a:p>
          <a:p>
            <a:r>
              <a:rPr lang="en-US" altLang="en-US" smtClean="0"/>
              <a:t>Currently, 17 out of 27 MHCs and one affiliate have implemented the IPS model</a:t>
            </a:r>
          </a:p>
          <a:p>
            <a:endParaRPr lang="en-US" altLang="en-US" smtClean="0"/>
          </a:p>
          <a:p>
            <a:r>
              <a:rPr lang="en-US" altLang="en-US" smtClean="0"/>
              <a:t>However, 8 MHCs have discontinued the IPS model</a:t>
            </a:r>
          </a:p>
          <a:p>
            <a:endParaRPr lang="en-US" altLang="en-US" smtClean="0"/>
          </a:p>
          <a:p>
            <a:r>
              <a:rPr lang="en-US" altLang="en-US" smtClean="0"/>
              <a:t>Eleven MHCs and one affiliate are actively providing IPS employment services</a:t>
            </a: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17625" y="228600"/>
            <a:ext cx="7826375" cy="1066800"/>
          </a:xfrm>
        </p:spPr>
        <p:txBody>
          <a:bodyPr lIns="90488" rIns="90488"/>
          <a:lstStyle/>
          <a:p>
            <a:pPr>
              <a:defRPr/>
            </a:pPr>
            <a:r>
              <a:rPr lang="en-US" dirty="0" smtClean="0"/>
              <a:t>Evidence-Based Principles</a:t>
            </a:r>
            <a:endParaRPr lang="en-US" sz="4800" dirty="0" smtClean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2200275" y="1447800"/>
            <a:ext cx="6934200" cy="5105400"/>
          </a:xfrm>
        </p:spPr>
        <p:txBody>
          <a:bodyPr lIns="90488" rIns="90488">
            <a:normAutofit fontScale="77500" lnSpcReduction="20000"/>
          </a:bodyPr>
          <a:lstStyle/>
          <a:p>
            <a:pPr>
              <a:lnSpc>
                <a:spcPct val="90000"/>
              </a:lnSpc>
              <a:defRPr/>
            </a:pPr>
            <a:endParaRPr lang="en-US" b="1" dirty="0" smtClean="0"/>
          </a:p>
          <a:p>
            <a:pPr>
              <a:lnSpc>
                <a:spcPct val="90000"/>
              </a:lnSpc>
              <a:defRPr/>
            </a:pPr>
            <a:r>
              <a:rPr lang="en-US" sz="2600" dirty="0" smtClean="0"/>
              <a:t>Eligibility is based on consumer choice </a:t>
            </a:r>
          </a:p>
          <a:p>
            <a:pPr>
              <a:lnSpc>
                <a:spcPct val="90000"/>
              </a:lnSpc>
              <a:defRPr/>
            </a:pPr>
            <a:endParaRPr lang="en-US" sz="2600" dirty="0" smtClean="0"/>
          </a:p>
          <a:p>
            <a:pPr>
              <a:lnSpc>
                <a:spcPct val="90000"/>
              </a:lnSpc>
              <a:defRPr/>
            </a:pPr>
            <a:r>
              <a:rPr lang="en-US" sz="2600" dirty="0" smtClean="0"/>
              <a:t>Supported employment is integrated with treatment </a:t>
            </a:r>
          </a:p>
          <a:p>
            <a:pPr>
              <a:lnSpc>
                <a:spcPct val="90000"/>
              </a:lnSpc>
              <a:defRPr/>
            </a:pPr>
            <a:endParaRPr lang="en-US" sz="2600" dirty="0" smtClean="0"/>
          </a:p>
          <a:p>
            <a:pPr>
              <a:lnSpc>
                <a:spcPct val="90000"/>
              </a:lnSpc>
              <a:defRPr/>
            </a:pPr>
            <a:r>
              <a:rPr lang="en-US" sz="2600" dirty="0" smtClean="0"/>
              <a:t>Competitive employment is the goal</a:t>
            </a:r>
          </a:p>
          <a:p>
            <a:pPr>
              <a:lnSpc>
                <a:spcPct val="90000"/>
              </a:lnSpc>
              <a:defRPr/>
            </a:pPr>
            <a:endParaRPr lang="en-US" sz="2600" dirty="0" smtClean="0"/>
          </a:p>
          <a:p>
            <a:pPr>
              <a:lnSpc>
                <a:spcPct val="90000"/>
              </a:lnSpc>
              <a:defRPr/>
            </a:pPr>
            <a:r>
              <a:rPr lang="en-US" sz="2600" dirty="0" smtClean="0"/>
              <a:t>Personalized benefits planning is provided</a:t>
            </a:r>
          </a:p>
          <a:p>
            <a:pPr>
              <a:lnSpc>
                <a:spcPct val="90000"/>
              </a:lnSpc>
              <a:defRPr/>
            </a:pPr>
            <a:endParaRPr lang="en-US" sz="2600" dirty="0" smtClean="0"/>
          </a:p>
          <a:p>
            <a:pPr>
              <a:lnSpc>
                <a:spcPct val="90000"/>
              </a:lnSpc>
              <a:defRPr/>
            </a:pPr>
            <a:r>
              <a:rPr lang="en-US" sz="2600" dirty="0" smtClean="0"/>
              <a:t>Job search starts soon after a consumer expresses interest in working</a:t>
            </a:r>
          </a:p>
          <a:p>
            <a:pPr>
              <a:lnSpc>
                <a:spcPct val="90000"/>
              </a:lnSpc>
              <a:defRPr/>
            </a:pPr>
            <a:endParaRPr lang="en-US" sz="2600" dirty="0" smtClean="0"/>
          </a:p>
          <a:p>
            <a:pPr>
              <a:lnSpc>
                <a:spcPct val="90000"/>
              </a:lnSpc>
              <a:defRPr/>
            </a:pPr>
            <a:r>
              <a:rPr lang="en-US" sz="2600" dirty="0" smtClean="0"/>
              <a:t>Follow-along supports are continuous </a:t>
            </a:r>
          </a:p>
          <a:p>
            <a:pPr>
              <a:lnSpc>
                <a:spcPct val="90000"/>
              </a:lnSpc>
              <a:defRPr/>
            </a:pPr>
            <a:endParaRPr lang="en-US" sz="2600" dirty="0" smtClean="0"/>
          </a:p>
          <a:p>
            <a:pPr>
              <a:lnSpc>
                <a:spcPct val="90000"/>
              </a:lnSpc>
              <a:defRPr/>
            </a:pPr>
            <a:r>
              <a:rPr lang="en-US" sz="2600" dirty="0" smtClean="0"/>
              <a:t>Consumer preferences are important</a:t>
            </a:r>
          </a:p>
          <a:p>
            <a:pPr>
              <a:lnSpc>
                <a:spcPct val="90000"/>
              </a:lnSpc>
              <a:defRPr/>
            </a:pPr>
            <a:endParaRPr lang="en-US" sz="2600" dirty="0" smtClean="0"/>
          </a:p>
          <a:p>
            <a:pPr>
              <a:lnSpc>
                <a:spcPct val="90000"/>
              </a:lnSpc>
              <a:defRPr/>
            </a:pPr>
            <a:r>
              <a:rPr lang="en-US" sz="2600" dirty="0" smtClean="0"/>
              <a:t>Employment specialists build relationships with employers based on their client’s work preferences</a:t>
            </a:r>
          </a:p>
          <a:p>
            <a:pPr>
              <a:lnSpc>
                <a:spcPct val="90000"/>
              </a:lnSpc>
              <a:defRPr/>
            </a:pPr>
            <a:endParaRPr lang="en-US" sz="2800" b="1" dirty="0" smtClean="0"/>
          </a:p>
          <a:p>
            <a:pPr>
              <a:lnSpc>
                <a:spcPct val="90000"/>
              </a:lnSpc>
              <a:defRPr/>
            </a:pPr>
            <a:endParaRPr lang="en-US" b="1" dirty="0" smtClean="0"/>
          </a:p>
          <a:p>
            <a:pPr>
              <a:lnSpc>
                <a:spcPct val="90000"/>
              </a:lnSpc>
              <a:defRPr/>
            </a:pPr>
            <a:endParaRPr lang="en-US" sz="2000" b="1" dirty="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Job Development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  <a:p>
            <a:r>
              <a:rPr lang="en-US" altLang="en-US" smtClean="0"/>
              <a:t>Job development is the process of facilitating employer decisions to hire people with disabilities by understanding employer’s businesses and needs as well as client’s preferences, abilities and skills.</a:t>
            </a:r>
          </a:p>
          <a:p>
            <a:endParaRPr lang="en-US" altLang="en-US" smtClean="0"/>
          </a:p>
          <a:p>
            <a:r>
              <a:rPr lang="en-US" altLang="en-US" smtClean="0"/>
              <a:t>Building employer relationships is personal and local.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Job Development (cont.)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  <a:p>
            <a:r>
              <a:rPr lang="en-US" altLang="en-US" smtClean="0"/>
              <a:t>The IPS model suggests that about 30% of ES time should be spent developing employer relationships.</a:t>
            </a:r>
          </a:p>
          <a:p>
            <a:endParaRPr lang="en-US" altLang="en-US" smtClean="0"/>
          </a:p>
          <a:p>
            <a:r>
              <a:rPr lang="en-US" altLang="en-US" smtClean="0"/>
              <a:t>The IPS fidelity scale suggests that ES should make at least 6 face-to-face employer contacts weekly.</a:t>
            </a: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Dissertation Defense">
  <a:themeElements>
    <a:clrScheme name="Office Theme 13">
      <a:dk1>
        <a:srgbClr val="414141"/>
      </a:dk1>
      <a:lt1>
        <a:srgbClr val="FFFFFF"/>
      </a:lt1>
      <a:dk2>
        <a:srgbClr val="284B90"/>
      </a:dk2>
      <a:lt2>
        <a:srgbClr val="909090"/>
      </a:lt2>
      <a:accent1>
        <a:srgbClr val="BBE0E3"/>
      </a:accent1>
      <a:accent2>
        <a:srgbClr val="335FB7"/>
      </a:accent2>
      <a:accent3>
        <a:srgbClr val="FFFFFF"/>
      </a:accent3>
      <a:accent4>
        <a:srgbClr val="363636"/>
      </a:accent4>
      <a:accent5>
        <a:srgbClr val="DAEDEF"/>
      </a:accent5>
      <a:accent6>
        <a:srgbClr val="2D55A6"/>
      </a:accent6>
      <a:hlink>
        <a:srgbClr val="99CC00"/>
      </a:hlink>
      <a:folHlink>
        <a:srgbClr val="E9E08B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414141"/>
        </a:dk1>
        <a:lt1>
          <a:srgbClr val="FFFFFF"/>
        </a:lt1>
        <a:dk2>
          <a:srgbClr val="284B90"/>
        </a:dk2>
        <a:lt2>
          <a:srgbClr val="909090"/>
        </a:lt2>
        <a:accent1>
          <a:srgbClr val="BBE0E3"/>
        </a:accent1>
        <a:accent2>
          <a:srgbClr val="335FB7"/>
        </a:accent2>
        <a:accent3>
          <a:srgbClr val="FFFFFF"/>
        </a:accent3>
        <a:accent4>
          <a:srgbClr val="363636"/>
        </a:accent4>
        <a:accent5>
          <a:srgbClr val="DAEDEF"/>
        </a:accent5>
        <a:accent6>
          <a:srgbClr val="2D55A6"/>
        </a:accent6>
        <a:hlink>
          <a:srgbClr val="99CC00"/>
        </a:hlink>
        <a:folHlink>
          <a:srgbClr val="E9E0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3">
    <a:dk1>
      <a:srgbClr val="414141"/>
    </a:dk1>
    <a:lt1>
      <a:srgbClr val="FFFFFF"/>
    </a:lt1>
    <a:dk2>
      <a:srgbClr val="284B90"/>
    </a:dk2>
    <a:lt2>
      <a:srgbClr val="909090"/>
    </a:lt2>
    <a:accent1>
      <a:srgbClr val="BBE0E3"/>
    </a:accent1>
    <a:accent2>
      <a:srgbClr val="335FB7"/>
    </a:accent2>
    <a:accent3>
      <a:srgbClr val="FFFFFF"/>
    </a:accent3>
    <a:accent4>
      <a:srgbClr val="363636"/>
    </a:accent4>
    <a:accent5>
      <a:srgbClr val="DAEDEF"/>
    </a:accent5>
    <a:accent6>
      <a:srgbClr val="2D55A6"/>
    </a:accent6>
    <a:hlink>
      <a:srgbClr val="99CC00"/>
    </a:hlink>
    <a:folHlink>
      <a:srgbClr val="E9E08B"/>
    </a:folHlink>
  </a:clrScheme>
  <a:fontScheme name="Office Theme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Dissertation Defense</Template>
  <TotalTime>1380</TotalTime>
  <Words>516</Words>
  <Application>Microsoft Office PowerPoint</Application>
  <PresentationFormat>On-screen Show (4:3)</PresentationFormat>
  <Paragraphs>91</Paragraphs>
  <Slides>15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Dissertation Defense</vt:lpstr>
      <vt:lpstr>Worksheet</vt:lpstr>
      <vt:lpstr>IPS: Individual Placement and Support Model of Supported Employment</vt:lpstr>
      <vt:lpstr>Evidence-Based Practice</vt:lpstr>
      <vt:lpstr>Randomized Controlled Trials (RCTs) of Supported Employment</vt:lpstr>
      <vt:lpstr>Conclusions: Randomized Controlled Trials of Supported Employment</vt:lpstr>
      <vt:lpstr>Slide 5</vt:lpstr>
      <vt:lpstr>Current State of IPS Implementation in Kansas</vt:lpstr>
      <vt:lpstr>Evidence-Based Principles</vt:lpstr>
      <vt:lpstr>Job Development</vt:lpstr>
      <vt:lpstr>Job Development (cont.)</vt:lpstr>
      <vt:lpstr>Job Development Process</vt:lpstr>
      <vt:lpstr>Current State of IPS Implementation in Kansas</vt:lpstr>
      <vt:lpstr>Slide 12</vt:lpstr>
      <vt:lpstr>Current Challenges </vt:lpstr>
      <vt:lpstr>Challenges (Cont.)</vt:lpstr>
      <vt:lpstr>Thank you!</vt:lpstr>
    </vt:vector>
  </TitlesOfParts>
  <Company>KU - School of Social Welfare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Common Ground: Exploring the Experiences of Client Involvement in Medication Decisions Using a Shared Decision Making Model</dc:title>
  <dc:creator>Owner</dc:creator>
  <cp:lastModifiedBy>Amy</cp:lastModifiedBy>
  <cp:revision>43</cp:revision>
  <dcterms:created xsi:type="dcterms:W3CDTF">2009-11-30T03:57:10Z</dcterms:created>
  <dcterms:modified xsi:type="dcterms:W3CDTF">2014-07-23T05:35:32Z</dcterms:modified>
</cp:coreProperties>
</file>